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2" r:id="rId5"/>
    <p:sldId id="263" r:id="rId6"/>
    <p:sldId id="264" r:id="rId7"/>
  </p:sldIdLst>
  <p:sldSz cx="6858000" cy="12192000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017" autoAdjust="0"/>
    <p:restoredTop sz="94660"/>
  </p:normalViewPr>
  <p:slideViewPr>
    <p:cSldViewPr snapToGrid="0">
      <p:cViewPr varScale="1">
        <p:scale>
          <a:sx n="49" d="100"/>
          <a:sy n="49" d="100"/>
        </p:scale>
        <p:origin x="-2226" y="-9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D9B7A-31CF-42AC-96F1-39E83C7FEC79}" type="datetimeFigureOut">
              <a:rPr lang="ja-JP" altLang="en-US"/>
              <a:pPr>
                <a:defRPr/>
              </a:pPr>
              <a:t>2018/7/16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55B97-2E0E-43E8-B545-DFF60F94B5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75D1-5CEC-4EE7-9914-433046FFE02C}" type="datetimeFigureOut">
              <a:rPr lang="ja-JP" altLang="en-US"/>
              <a:pPr>
                <a:defRPr/>
              </a:pPr>
              <a:t>2018/7/16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55A-55C5-421E-A977-B3048726E5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1F6A6-F24C-4234-90D2-CC4A33DEEA43}" type="datetimeFigureOut">
              <a:rPr lang="ja-JP" altLang="en-US"/>
              <a:pPr>
                <a:defRPr/>
              </a:pPr>
              <a:t>2018/7/16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C2EDC-71B8-45EF-B1D3-C36EFD3B0B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83634-9EE9-43F1-8C1C-917FDA50217A}" type="datetimeFigureOut">
              <a:rPr lang="ja-JP" altLang="en-US"/>
              <a:pPr>
                <a:defRPr/>
              </a:pPr>
              <a:t>2018/7/16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6F9C5-C482-492F-A30C-11DA6B2D91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2A431-1803-483E-B927-E2EE8B6EFA24}" type="datetimeFigureOut">
              <a:rPr lang="ja-JP" altLang="en-US"/>
              <a:pPr>
                <a:defRPr/>
              </a:pPr>
              <a:t>2018/7/16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E3D55-0379-4F0D-B58D-AC69D94B31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467B2-A7CA-4DB8-A5C9-4D069A260DBC}" type="datetimeFigureOut">
              <a:rPr lang="ja-JP" altLang="en-US"/>
              <a:pPr>
                <a:defRPr/>
              </a:pPr>
              <a:t>2018/7/16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96D95-7428-4852-8BCD-3562AC5280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BC65C-EBE6-4F06-96EA-313506F63DF1}" type="datetimeFigureOut">
              <a:rPr lang="ja-JP" altLang="en-US"/>
              <a:pPr>
                <a:defRPr/>
              </a:pPr>
              <a:t>2018/7/16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8E19-A441-4DB7-90BC-00C66CB855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45E31-962D-4FF2-98DD-DB2A6486C04A}" type="datetimeFigureOut">
              <a:rPr lang="ja-JP" altLang="en-US"/>
              <a:pPr>
                <a:defRPr/>
              </a:pPr>
              <a:t>2018/7/16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69302-775A-477A-A46C-DA0743E705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4A6F5-6F91-4B88-BFC7-A01652C1DEE7}" type="datetimeFigureOut">
              <a:rPr lang="ja-JP" altLang="en-US"/>
              <a:pPr>
                <a:defRPr/>
              </a:pPr>
              <a:t>2018/7/16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E44E4-D4BE-4ABE-BB21-1B0037042D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8F1EC-1734-4A63-BDE6-3A2C327534C6}" type="datetimeFigureOut">
              <a:rPr lang="ja-JP" altLang="en-US"/>
              <a:pPr>
                <a:defRPr/>
              </a:pPr>
              <a:t>2018/7/16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6767F-2996-4EB6-8160-CBC6116401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69140-0853-455D-A3B2-E3D8C30B1869}" type="datetimeFigureOut">
              <a:rPr lang="ja-JP" altLang="en-US"/>
              <a:pPr>
                <a:defRPr/>
              </a:pPr>
              <a:t>2018/7/16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A8303-94EC-4A9C-B7AB-4665064187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649288"/>
            <a:ext cx="5915025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4850"/>
            <a:ext cx="5915025" cy="7735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299825"/>
            <a:ext cx="1543050" cy="649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0463974-3635-4123-B44A-7B161A1F1BD8}" type="datetimeFigureOut">
              <a:rPr lang="ja-JP" altLang="en-US"/>
              <a:pPr>
                <a:defRPr/>
              </a:pPr>
              <a:t>2018/7/16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299825"/>
            <a:ext cx="2314575" cy="649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299825"/>
            <a:ext cx="1543050" cy="649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353255C-3406-467C-90AD-80A68616A3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wnyx358@yahoo.co.jp" TargetMode="External"/><Relationship Id="rId3" Type="http://schemas.openxmlformats.org/officeDocument/2006/relationships/image" Target="../media/image2.jpeg"/><Relationship Id="rId7" Type="http://schemas.openxmlformats.org/officeDocument/2006/relationships/hyperlink" Target="INR&#12456;&#12540;&#12472;&#12455;&#12531;&#12488;&#40845;&#12534;&#23822;&#12356;&#12431;&#12373;&#12365;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mailto:skamijo@go.tvm.ne.jp" TargetMode="External"/><Relationship Id="rId10" Type="http://schemas.openxmlformats.org/officeDocument/2006/relationships/hyperlink" Target="&#12503;&#12524;&#12476;&#12531;&#12486;&#12540;&#12471;&#12519;&#12531;2.pptx" TargetMode="External"/><Relationship Id="rId4" Type="http://schemas.openxmlformats.org/officeDocument/2006/relationships/image" Target="../media/image3.jpeg"/><Relationship Id="rId9" Type="http://schemas.openxmlformats.org/officeDocument/2006/relationships/hyperlink" Target="20180930130&#12375;&#12354;&#12431;&#12379;&#20449;&#24030;&#26397;&#26085;.ppt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cwnyx358@yahoo.co.jp" TargetMode="External"/><Relationship Id="rId3" Type="http://schemas.openxmlformats.org/officeDocument/2006/relationships/image" Target="../media/image2.jpeg"/><Relationship Id="rId7" Type="http://schemas.openxmlformats.org/officeDocument/2006/relationships/hyperlink" Target="INR&#12456;&#12540;&#12472;&#12455;&#12531;&#12488;&#40845;&#12534;&#23822;&#12356;&#12431;&#12373;&#12365;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mailto:skamijo@go.tvm.ne.jp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cwnyx358@yahoo.co.jp" TargetMode="External"/><Relationship Id="rId3" Type="http://schemas.openxmlformats.org/officeDocument/2006/relationships/image" Target="../media/image2.jpeg"/><Relationship Id="rId7" Type="http://schemas.openxmlformats.org/officeDocument/2006/relationships/hyperlink" Target="INR&#12456;&#12540;&#12472;&#12455;&#12531;&#12488;&#40845;&#12534;&#23822;&#12356;&#12431;&#12373;&#12365;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mailto:skamijo@go.tvm.ne.jp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cwnyx358@yahoo.co.jp" TargetMode="External"/><Relationship Id="rId3" Type="http://schemas.openxmlformats.org/officeDocument/2006/relationships/image" Target="../media/image2.jpeg"/><Relationship Id="rId7" Type="http://schemas.openxmlformats.org/officeDocument/2006/relationships/hyperlink" Target="INR&#12456;&#12540;&#12472;&#12455;&#12531;&#12488;&#40845;&#12534;&#23822;&#12356;&#12431;&#12373;&#12365;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mailto:skamijo@go.tvm.ne.jp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cwnyx358@yahoo.co.jp" TargetMode="External"/><Relationship Id="rId3" Type="http://schemas.openxmlformats.org/officeDocument/2006/relationships/image" Target="../media/image2.jpeg"/><Relationship Id="rId7" Type="http://schemas.openxmlformats.org/officeDocument/2006/relationships/hyperlink" Target="INR&#12456;&#12540;&#12472;&#12455;&#12531;&#12488;&#40845;&#12534;&#23822;&#12356;&#12431;&#12373;&#12365;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mailto:skamijo@go.tvm.ne.jp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cwnyx358@yahoo.co.jp" TargetMode="External"/><Relationship Id="rId3" Type="http://schemas.openxmlformats.org/officeDocument/2006/relationships/image" Target="../media/image2.jpeg"/><Relationship Id="rId7" Type="http://schemas.openxmlformats.org/officeDocument/2006/relationships/hyperlink" Target="INR&#12456;&#12540;&#12472;&#12455;&#12531;&#12488;&#40845;&#12534;&#23822;&#12356;&#12431;&#12373;&#12365;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mailto:skamijo@go.tvm.ne.jp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円/楕円 15"/>
          <p:cNvSpPr/>
          <p:nvPr/>
        </p:nvSpPr>
        <p:spPr>
          <a:xfrm>
            <a:off x="3335338" y="8326438"/>
            <a:ext cx="3111500" cy="168910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350514" y="1355105"/>
            <a:ext cx="7051585" cy="280076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800" b="1" dirty="0">
                <a:ln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秋の味覚　　　</a:t>
            </a:r>
            <a:endParaRPr lang="en-US" altLang="ja-JP" sz="6000" b="1" dirty="0">
              <a:ln/>
              <a:solidFill>
                <a:schemeClr val="accent2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800" b="1" dirty="0">
                <a:ln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素敵な出会い</a:t>
            </a:r>
            <a:endParaRPr lang="en-US" altLang="ja-JP" sz="8800" b="1" dirty="0">
              <a:ln/>
              <a:solidFill>
                <a:schemeClr val="accent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128937" y="8248111"/>
            <a:ext cx="3252789" cy="137636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13317" name="図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4464">
            <a:off x="4355467" y="4733353"/>
            <a:ext cx="2220499" cy="150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図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3815" y="4777325"/>
            <a:ext cx="2312153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図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83994">
            <a:off x="248828" y="4857627"/>
            <a:ext cx="2000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正方形/長方形 9"/>
          <p:cNvSpPr>
            <a:spLocks noChangeArrowheads="1"/>
          </p:cNvSpPr>
          <p:nvPr/>
        </p:nvSpPr>
        <p:spPr bwMode="auto">
          <a:xfrm>
            <a:off x="3335338" y="8248111"/>
            <a:ext cx="3620737" cy="1477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b="1" i="1" dirty="0">
                <a:solidFill>
                  <a:srgbClr val="385723"/>
                </a:solidFill>
                <a:latin typeface="ＭＳ Ｐゴシック" charset="-128"/>
              </a:rPr>
              <a:t>　</a:t>
            </a:r>
            <a:r>
              <a:rPr lang="ja-JP" altLang="en-US" sz="1200" b="1" u="sng" dirty="0">
                <a:solidFill>
                  <a:srgbClr val="385723"/>
                </a:solidFill>
                <a:latin typeface="ＭＳ Ｐゴシック" charset="-128"/>
              </a:rPr>
              <a:t>◆お申込み・お問い合わせ</a:t>
            </a:r>
            <a:endParaRPr lang="en-US" altLang="ja-JP" sz="1200" b="1" u="sng" dirty="0">
              <a:solidFill>
                <a:srgbClr val="385723"/>
              </a:solidFill>
              <a:latin typeface="ＭＳ Ｐゴシック" charset="-128"/>
            </a:endParaRPr>
          </a:p>
          <a:p>
            <a:endParaRPr lang="en-US" altLang="ja-JP" sz="6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・朝日村役場　住民福祉課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（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0263-99-4102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）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・しあわせ信州朝日　会長　上條昭三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（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090-3431-8953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）　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・事務局メールアドレス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(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 </a:t>
            </a:r>
            <a:r>
              <a:rPr lang="en-US" altLang="ja-JP" sz="1200" b="1" dirty="0" err="1">
                <a:solidFill>
                  <a:srgbClr val="385723"/>
                </a:solidFill>
                <a:latin typeface="ＭＳ Ｐゴシック" charset="-128"/>
                <a:hlinkClick r:id="rId5"/>
              </a:rPr>
              <a:t>skamijo@go.tvm.ne.jp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 )</a:t>
            </a:r>
          </a:p>
        </p:txBody>
      </p:sp>
      <p:sp>
        <p:nvSpPr>
          <p:cNvPr id="13321" name="テキスト ボックス 10"/>
          <p:cNvSpPr txBox="1">
            <a:spLocks noChangeArrowheads="1"/>
          </p:cNvSpPr>
          <p:nvPr/>
        </p:nvSpPr>
        <p:spPr bwMode="auto">
          <a:xfrm rot="-158581">
            <a:off x="-320958" y="6342792"/>
            <a:ext cx="44402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・参加費： 男性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3000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円　女性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1000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ja-JP" altLang="en-US" sz="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・募集： 独身の男性女性　各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名まで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　・開催場所：朝日村古見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1286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中央公民館</a:t>
            </a:r>
            <a:endParaRPr lang="en-US" altLang="ja-JP" sz="6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6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※JR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塩尻駅⇔朝日村の送迎が必要な方は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　お申し込み時にご相談ください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15508" y="6359484"/>
            <a:ext cx="2785563" cy="1107996"/>
          </a:xfrm>
          <a:prstGeom prst="rect">
            <a:avLst/>
          </a:prstGeom>
          <a:noFill/>
          <a:ln w="50800"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◆日時◆</a:t>
            </a:r>
            <a:r>
              <a:rPr lang="ja-JP" altLang="en-US" sz="1600" b="1" i="1" dirty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平成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日（日）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分～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16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時頃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-259267" y="8330712"/>
            <a:ext cx="35946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松茸ご飯のおにぎり作り</a:t>
            </a:r>
            <a:endParaRPr lang="en-US" altLang="ja-JP" b="1" i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＆</a:t>
            </a:r>
            <a:endParaRPr lang="en-US" altLang="ja-JP" b="1" i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季節のきのこ鍋作り　体験♪</a:t>
            </a:r>
            <a:r>
              <a:rPr lang="ja-JP" altLang="en-US" sz="14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65755" y="7755668"/>
            <a:ext cx="6792245" cy="4924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朝日村で、素敵な出会いを探してみませんか♪</a:t>
            </a:r>
          </a:p>
        </p:txBody>
      </p:sp>
      <p:sp>
        <p:nvSpPr>
          <p:cNvPr id="2" name="円/楕円 1"/>
          <p:cNvSpPr/>
          <p:nvPr/>
        </p:nvSpPr>
        <p:spPr>
          <a:xfrm rot="230926">
            <a:off x="4591903" y="2473302"/>
            <a:ext cx="812894" cy="627869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</a:t>
            </a:r>
          </a:p>
        </p:txBody>
      </p:sp>
      <p:pic>
        <p:nvPicPr>
          <p:cNvPr id="13330" name="図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3062" y="867588"/>
            <a:ext cx="1618009" cy="1384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273197" y="844062"/>
            <a:ext cx="647470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信州朝日村　開村</a:t>
            </a:r>
            <a:r>
              <a:rPr lang="en-US" altLang="ja-JP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130</a:t>
            </a: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周年記念　</a:t>
            </a:r>
            <a:endParaRPr lang="en-US" altLang="ja-JP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</a:t>
            </a:r>
            <a:r>
              <a:rPr lang="ja-JP" altLang="en-US" sz="24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記念ピンバッジプレゼント！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53485" y="3970847"/>
            <a:ext cx="67666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しあわせ信州・朝日</a:t>
            </a:r>
            <a:r>
              <a:rPr lang="ja-JP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lang="en-US" altLang="ja-JP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回出会いイベント</a:t>
            </a:r>
            <a:endParaRPr lang="ja-JP" alt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355876" y="10015537"/>
            <a:ext cx="3464238" cy="161375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INR</a:t>
            </a:r>
            <a:r>
              <a:rPr lang="ja-JP" altLang="en-US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エージェント龍ヶ崎いわさき</a:t>
            </a:r>
            <a: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/>
            </a:r>
            <a:b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</a:b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http://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  <a:hlinkClick r:id="rId7" action="ppaction://hlinkpres?slideindex=1&amp;slidetitle="/>
              </a:rPr>
              <a:t>1122-kekkon.com</a:t>
            </a:r>
            <a:r>
              <a:rPr lang="en-US" altLang="ja-JP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b="1" dirty="0" smtClean="0">
                <a:solidFill>
                  <a:srgbClr val="C00000"/>
                </a:solidFill>
                <a:latin typeface="+mj-ea"/>
                <a:hlinkClick r:id="rId8"/>
              </a:rPr>
              <a:t>cwnyx358@yahoo.co.jp</a:t>
            </a:r>
            <a:endParaRPr lang="en-US" altLang="ja-JP" b="1" dirty="0" smtClean="0">
              <a:solidFill>
                <a:srgbClr val="C00000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srgbClr val="C00000"/>
                </a:solidFill>
                <a:latin typeface="+mj-ea"/>
              </a:rPr>
              <a:t>☎</a:t>
            </a:r>
            <a:r>
              <a:rPr lang="en-US" altLang="ja-JP" b="1" dirty="0">
                <a:solidFill>
                  <a:srgbClr val="C00000"/>
                </a:solidFill>
                <a:latin typeface="+mj-ea"/>
              </a:rPr>
              <a:t>090-8817-5961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73197" y="9725439"/>
            <a:ext cx="34781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7030A0"/>
                </a:solidFill>
                <a:latin typeface="HGP行書体" panose="03000600000000000000" pitchFamily="66" charset="-128"/>
                <a:ea typeface="HGP行書体" panose="03000600000000000000" pitchFamily="66" charset="-128"/>
                <a:hlinkClick r:id="rId9" action="ppaction://hlinkpres?slideindex=1&amp;slidetitle="/>
              </a:rPr>
              <a:t>しあわせ</a:t>
            </a:r>
            <a:r>
              <a:rPr lang="ja-JP" altLang="en-US" sz="2400" dirty="0">
                <a:solidFill>
                  <a:srgbClr val="7030A0"/>
                </a:solidFill>
              </a:rPr>
              <a:t>信州</a:t>
            </a:r>
            <a:r>
              <a:rPr lang="en-US" altLang="ja-JP" sz="2400" dirty="0">
                <a:solidFill>
                  <a:srgbClr val="7030A0"/>
                </a:solidFill>
              </a:rPr>
              <a:t>:</a:t>
            </a:r>
            <a:r>
              <a:rPr lang="ja-JP" altLang="en-US" sz="2400" dirty="0">
                <a:solidFill>
                  <a:srgbClr val="7030A0"/>
                </a:solidFill>
              </a:rPr>
              <a:t>朝日*</a:t>
            </a:r>
            <a:r>
              <a:rPr lang="ja-JP" altLang="en-US" sz="2400" dirty="0">
                <a:solidFill>
                  <a:srgbClr val="7030A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地方創生さわやか</a:t>
            </a:r>
            <a:r>
              <a:rPr lang="ja-JP" altLang="en-US" sz="2400" dirty="0">
                <a:solidFill>
                  <a:srgbClr val="7030A0"/>
                </a:solidFill>
                <a:latin typeface="HGP行書体" panose="03000600000000000000" pitchFamily="66" charset="-128"/>
                <a:ea typeface="HGP行書体" panose="03000600000000000000" pitchFamily="66" charset="-128"/>
                <a:hlinkClick r:id="rId10" action="ppaction://hlinkpres?slideindex=1&amp;slidetitle="/>
              </a:rPr>
              <a:t>サポーターコラボ</a:t>
            </a:r>
            <a:r>
              <a:rPr lang="ja-JP" altLang="en-US" sz="2400" dirty="0">
                <a:solidFill>
                  <a:srgbClr val="7030A0"/>
                </a:solidFill>
              </a:rPr>
              <a:t>の</a:t>
            </a:r>
            <a:r>
              <a:rPr lang="ja-JP" altLang="en-US" sz="2400" dirty="0" smtClean="0">
                <a:solidFill>
                  <a:srgbClr val="7030A0"/>
                </a:solidFill>
              </a:rPr>
              <a:t>募集里山好き女子参加費</a:t>
            </a:r>
            <a:r>
              <a:rPr lang="en-US" altLang="ja-JP" sz="2400" dirty="0" smtClean="0">
                <a:solidFill>
                  <a:srgbClr val="7030A0"/>
                </a:solidFill>
              </a:rPr>
              <a:t>1000</a:t>
            </a:r>
            <a:r>
              <a:rPr lang="ja-JP" altLang="en-US" sz="2400" dirty="0" smtClean="0">
                <a:solidFill>
                  <a:srgbClr val="7030A0"/>
                </a:solidFill>
              </a:rPr>
              <a:t>円のみです</a:t>
            </a:r>
            <a:endParaRPr lang="ja-JP" alt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円/楕円 15"/>
          <p:cNvSpPr/>
          <p:nvPr/>
        </p:nvSpPr>
        <p:spPr>
          <a:xfrm>
            <a:off x="3335338" y="8326438"/>
            <a:ext cx="3111500" cy="168910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350514" y="1355105"/>
            <a:ext cx="7051585" cy="280076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800" b="1" dirty="0">
                <a:ln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秋の味覚　　　</a:t>
            </a:r>
            <a:endParaRPr lang="en-US" altLang="ja-JP" sz="6000" b="1" dirty="0">
              <a:ln/>
              <a:solidFill>
                <a:schemeClr val="accent2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800" b="1" dirty="0">
                <a:ln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素敵な出会い</a:t>
            </a:r>
            <a:endParaRPr lang="en-US" altLang="ja-JP" sz="8800" b="1" dirty="0">
              <a:ln/>
              <a:solidFill>
                <a:schemeClr val="accent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0" y="8304212"/>
            <a:ext cx="3252789" cy="137636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13317" name="図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4464">
            <a:off x="4355467" y="4733353"/>
            <a:ext cx="2220499" cy="150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図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3815" y="4777325"/>
            <a:ext cx="2312153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図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83994">
            <a:off x="248828" y="4857627"/>
            <a:ext cx="2000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正方形/長方形 9"/>
          <p:cNvSpPr>
            <a:spLocks noChangeArrowheads="1"/>
          </p:cNvSpPr>
          <p:nvPr/>
        </p:nvSpPr>
        <p:spPr bwMode="auto">
          <a:xfrm>
            <a:off x="3335338" y="8248111"/>
            <a:ext cx="3620737" cy="1477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b="1" i="1" dirty="0">
                <a:solidFill>
                  <a:srgbClr val="385723"/>
                </a:solidFill>
                <a:latin typeface="ＭＳ Ｐゴシック" charset="-128"/>
              </a:rPr>
              <a:t>　</a:t>
            </a:r>
            <a:r>
              <a:rPr lang="ja-JP" altLang="en-US" sz="1200" b="1" u="sng" dirty="0">
                <a:solidFill>
                  <a:srgbClr val="385723"/>
                </a:solidFill>
                <a:latin typeface="ＭＳ Ｐゴシック" charset="-128"/>
              </a:rPr>
              <a:t>◆お申込み・お問い合わせ</a:t>
            </a:r>
            <a:endParaRPr lang="en-US" altLang="ja-JP" sz="1200" b="1" u="sng" dirty="0">
              <a:solidFill>
                <a:srgbClr val="385723"/>
              </a:solidFill>
              <a:latin typeface="ＭＳ Ｐゴシック" charset="-128"/>
            </a:endParaRPr>
          </a:p>
          <a:p>
            <a:endParaRPr lang="en-US" altLang="ja-JP" sz="6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・朝日村役場　住民福祉課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（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0263-99-4102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）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・しあわせ信州朝日　会長　上條昭三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（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090-3431-8953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）　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・事務局メールアドレス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(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 </a:t>
            </a:r>
            <a:r>
              <a:rPr lang="en-US" altLang="ja-JP" sz="1200" b="1" dirty="0" err="1">
                <a:solidFill>
                  <a:srgbClr val="385723"/>
                </a:solidFill>
                <a:latin typeface="ＭＳ Ｐゴシック" charset="-128"/>
                <a:hlinkClick r:id="rId5"/>
              </a:rPr>
              <a:t>skamijo@go.tvm.ne.jp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 )</a:t>
            </a:r>
          </a:p>
        </p:txBody>
      </p:sp>
      <p:sp>
        <p:nvSpPr>
          <p:cNvPr id="13321" name="テキスト ボックス 10"/>
          <p:cNvSpPr txBox="1">
            <a:spLocks noChangeArrowheads="1"/>
          </p:cNvSpPr>
          <p:nvPr/>
        </p:nvSpPr>
        <p:spPr bwMode="auto">
          <a:xfrm rot="-158581">
            <a:off x="-320958" y="6342792"/>
            <a:ext cx="44402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・参加費： 男性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3000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円　女性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1000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ja-JP" altLang="en-US" sz="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・募集： 独身の男性女性　各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名まで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　・開催場所：朝日村古見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1286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中央公民館</a:t>
            </a:r>
            <a:endParaRPr lang="en-US" altLang="ja-JP" sz="6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6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※JR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塩尻駅⇔朝日村の送迎が必要な方は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　お申し込み時にご相談ください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15508" y="6359484"/>
            <a:ext cx="2785563" cy="1107996"/>
          </a:xfrm>
          <a:prstGeom prst="rect">
            <a:avLst/>
          </a:prstGeom>
          <a:noFill/>
          <a:ln w="50800"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◆日時◆</a:t>
            </a:r>
            <a:r>
              <a:rPr lang="ja-JP" altLang="en-US" sz="1600" b="1" i="1" dirty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平成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日（日）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分～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16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時頃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-350514" y="8304212"/>
            <a:ext cx="35946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松茸ご飯のおにぎり作り</a:t>
            </a:r>
            <a:endParaRPr lang="en-US" altLang="ja-JP" b="1" i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＆</a:t>
            </a:r>
            <a:endParaRPr lang="en-US" altLang="ja-JP" b="1" i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季節のきのこ鍋作り　体験♪</a:t>
            </a:r>
            <a:r>
              <a:rPr lang="ja-JP" altLang="en-US" sz="14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65755" y="7755668"/>
            <a:ext cx="6792245" cy="4924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朝日村で、素敵な出会いを探してみませんか♪</a:t>
            </a:r>
          </a:p>
        </p:txBody>
      </p:sp>
      <p:sp>
        <p:nvSpPr>
          <p:cNvPr id="2" name="円/楕円 1"/>
          <p:cNvSpPr/>
          <p:nvPr/>
        </p:nvSpPr>
        <p:spPr>
          <a:xfrm rot="230926">
            <a:off x="4591903" y="2473302"/>
            <a:ext cx="812894" cy="627869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</a:t>
            </a:r>
          </a:p>
        </p:txBody>
      </p:sp>
      <p:pic>
        <p:nvPicPr>
          <p:cNvPr id="13330" name="図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3062" y="867588"/>
            <a:ext cx="1618009" cy="1384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273197" y="844062"/>
            <a:ext cx="647470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信州朝日村　開村</a:t>
            </a:r>
            <a:r>
              <a:rPr lang="en-US" altLang="ja-JP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130</a:t>
            </a: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周年記念　</a:t>
            </a:r>
            <a:endParaRPr lang="en-US" altLang="ja-JP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</a:t>
            </a:r>
            <a:r>
              <a:rPr lang="ja-JP" altLang="en-US" sz="24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記念ピンバッジプレゼント！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53485" y="3970847"/>
            <a:ext cx="67666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しあわせ信州・朝日</a:t>
            </a:r>
            <a:r>
              <a:rPr lang="ja-JP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lang="en-US" altLang="ja-JP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回出会いイベント</a:t>
            </a:r>
            <a:endParaRPr lang="ja-JP" alt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191395" y="9825282"/>
            <a:ext cx="3613909" cy="164423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INR</a:t>
            </a:r>
            <a:r>
              <a:rPr lang="ja-JP" altLang="en-US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エージェント龍ヶ崎いわさき</a:t>
            </a:r>
            <a: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/>
            </a:r>
            <a:b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</a:b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http://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  <a:hlinkClick r:id="rId7" action="ppaction://hlinkpres?slideindex=1&amp;slidetitle="/>
              </a:rPr>
              <a:t>1122-kekkon.com</a:t>
            </a:r>
            <a:r>
              <a:rPr lang="en-US" altLang="ja-JP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b="1" dirty="0" smtClean="0">
                <a:solidFill>
                  <a:srgbClr val="C00000"/>
                </a:solidFill>
                <a:latin typeface="+mj-ea"/>
                <a:hlinkClick r:id="rId8"/>
              </a:rPr>
              <a:t>cwnyx358@yahoo.co.jp</a:t>
            </a:r>
            <a:endParaRPr lang="en-US" altLang="ja-JP" b="1" dirty="0" smtClean="0">
              <a:solidFill>
                <a:srgbClr val="C00000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srgbClr val="C00000"/>
                </a:solidFill>
                <a:latin typeface="+mj-ea"/>
              </a:rPr>
              <a:t>☎</a:t>
            </a:r>
            <a:r>
              <a:rPr lang="en-US" altLang="ja-JP" b="1" dirty="0">
                <a:solidFill>
                  <a:srgbClr val="C00000"/>
                </a:solidFill>
                <a:latin typeface="+mj-ea"/>
              </a:rPr>
              <a:t>090-8817-5961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362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円/楕円 15"/>
          <p:cNvSpPr/>
          <p:nvPr/>
        </p:nvSpPr>
        <p:spPr>
          <a:xfrm>
            <a:off x="3335338" y="8326438"/>
            <a:ext cx="3111500" cy="168910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350514" y="1355105"/>
            <a:ext cx="7051585" cy="280076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800" b="1" dirty="0">
                <a:ln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秋の味覚　　　</a:t>
            </a:r>
            <a:endParaRPr lang="en-US" altLang="ja-JP" sz="6000" b="1" dirty="0">
              <a:ln/>
              <a:solidFill>
                <a:schemeClr val="accent2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800" b="1" dirty="0">
                <a:ln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素敵な出会い</a:t>
            </a:r>
            <a:endParaRPr lang="en-US" altLang="ja-JP" sz="8800" b="1" dirty="0">
              <a:ln/>
              <a:solidFill>
                <a:schemeClr val="accent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0" y="8304212"/>
            <a:ext cx="3252789" cy="137636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13317" name="図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4464">
            <a:off x="4355467" y="4733353"/>
            <a:ext cx="2220499" cy="150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図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3815" y="4777325"/>
            <a:ext cx="2312153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図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83994">
            <a:off x="248828" y="4857627"/>
            <a:ext cx="2000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正方形/長方形 9"/>
          <p:cNvSpPr>
            <a:spLocks noChangeArrowheads="1"/>
          </p:cNvSpPr>
          <p:nvPr/>
        </p:nvSpPr>
        <p:spPr bwMode="auto">
          <a:xfrm>
            <a:off x="3335338" y="8248111"/>
            <a:ext cx="3620737" cy="1477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b="1" i="1" dirty="0">
                <a:solidFill>
                  <a:srgbClr val="385723"/>
                </a:solidFill>
                <a:latin typeface="ＭＳ Ｐゴシック" charset="-128"/>
              </a:rPr>
              <a:t>　</a:t>
            </a:r>
            <a:r>
              <a:rPr lang="ja-JP" altLang="en-US" sz="1200" b="1" u="sng" dirty="0">
                <a:solidFill>
                  <a:srgbClr val="385723"/>
                </a:solidFill>
                <a:latin typeface="ＭＳ Ｐゴシック" charset="-128"/>
              </a:rPr>
              <a:t>◆お申込み・お問い合わせ</a:t>
            </a:r>
            <a:endParaRPr lang="en-US" altLang="ja-JP" sz="1200" b="1" u="sng" dirty="0">
              <a:solidFill>
                <a:srgbClr val="385723"/>
              </a:solidFill>
              <a:latin typeface="ＭＳ Ｐゴシック" charset="-128"/>
            </a:endParaRPr>
          </a:p>
          <a:p>
            <a:endParaRPr lang="en-US" altLang="ja-JP" sz="6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・朝日村役場　住民福祉課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（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0263-99-4102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）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・しあわせ信州朝日　会長　上條昭三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（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090-3431-8953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）　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・事務局メールアドレス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(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 </a:t>
            </a:r>
            <a:r>
              <a:rPr lang="en-US" altLang="ja-JP" sz="1200" b="1" dirty="0" err="1">
                <a:solidFill>
                  <a:srgbClr val="385723"/>
                </a:solidFill>
                <a:latin typeface="ＭＳ Ｐゴシック" charset="-128"/>
                <a:hlinkClick r:id="rId5"/>
              </a:rPr>
              <a:t>skamijo@go.tvm.ne.jp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 )</a:t>
            </a:r>
          </a:p>
        </p:txBody>
      </p:sp>
      <p:sp>
        <p:nvSpPr>
          <p:cNvPr id="13321" name="テキスト ボックス 10"/>
          <p:cNvSpPr txBox="1">
            <a:spLocks noChangeArrowheads="1"/>
          </p:cNvSpPr>
          <p:nvPr/>
        </p:nvSpPr>
        <p:spPr bwMode="auto">
          <a:xfrm rot="-158581">
            <a:off x="-320958" y="6342792"/>
            <a:ext cx="44402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・参加費： 男性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3000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円　女性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1000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ja-JP" altLang="en-US" sz="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・募集： 独身の男性女性　各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名まで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　・開催場所：朝日村古見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1286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中央公民館</a:t>
            </a:r>
            <a:endParaRPr lang="en-US" altLang="ja-JP" sz="6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6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※JR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塩尻駅⇔朝日村の送迎が必要な方は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　お申し込み時にご相談ください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15508" y="6359484"/>
            <a:ext cx="2785563" cy="1107996"/>
          </a:xfrm>
          <a:prstGeom prst="rect">
            <a:avLst/>
          </a:prstGeom>
          <a:noFill/>
          <a:ln w="50800"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◆日時◆</a:t>
            </a:r>
            <a:r>
              <a:rPr lang="ja-JP" altLang="en-US" sz="1600" b="1" i="1" dirty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平成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日（日）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分～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16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時頃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-350514" y="8304212"/>
            <a:ext cx="35946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松茸ご飯のおにぎり作り</a:t>
            </a:r>
            <a:endParaRPr lang="en-US" altLang="ja-JP" b="1" i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＆</a:t>
            </a:r>
            <a:endParaRPr lang="en-US" altLang="ja-JP" b="1" i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季節のきのこ鍋作り　体験♪</a:t>
            </a:r>
            <a:r>
              <a:rPr lang="ja-JP" altLang="en-US" sz="14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65755" y="7755668"/>
            <a:ext cx="6792245" cy="4924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朝日村で、素敵な出会いを探してみませんか♪</a:t>
            </a:r>
          </a:p>
        </p:txBody>
      </p:sp>
      <p:sp>
        <p:nvSpPr>
          <p:cNvPr id="2" name="円/楕円 1"/>
          <p:cNvSpPr/>
          <p:nvPr/>
        </p:nvSpPr>
        <p:spPr>
          <a:xfrm rot="230926">
            <a:off x="4591903" y="2473302"/>
            <a:ext cx="812894" cy="627869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</a:t>
            </a:r>
          </a:p>
        </p:txBody>
      </p:sp>
      <p:pic>
        <p:nvPicPr>
          <p:cNvPr id="13330" name="図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3062" y="867588"/>
            <a:ext cx="1618009" cy="1384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273197" y="844062"/>
            <a:ext cx="647470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信州朝日村　開村</a:t>
            </a:r>
            <a:r>
              <a:rPr lang="en-US" altLang="ja-JP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130</a:t>
            </a: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周年記念　</a:t>
            </a:r>
            <a:endParaRPr lang="en-US" altLang="ja-JP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</a:t>
            </a:r>
            <a:r>
              <a:rPr lang="ja-JP" altLang="en-US" sz="24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記念ピンバッジプレゼント！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53485" y="3970847"/>
            <a:ext cx="67666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しあわせ信州・朝日</a:t>
            </a:r>
            <a:r>
              <a:rPr lang="ja-JP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lang="en-US" altLang="ja-JP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回出会いイベント</a:t>
            </a:r>
            <a:endParaRPr lang="ja-JP" alt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191395" y="9825282"/>
            <a:ext cx="3613909" cy="164423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INR</a:t>
            </a:r>
            <a:r>
              <a:rPr lang="ja-JP" altLang="en-US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エージェント龍ヶ崎いわさき</a:t>
            </a:r>
            <a: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/>
            </a:r>
            <a:b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</a:b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http://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  <a:hlinkClick r:id="rId7" action="ppaction://hlinkpres?slideindex=1&amp;slidetitle="/>
              </a:rPr>
              <a:t>1122-kekkon.com</a:t>
            </a:r>
            <a:r>
              <a:rPr lang="en-US" altLang="ja-JP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b="1" dirty="0" smtClean="0">
                <a:solidFill>
                  <a:srgbClr val="C00000"/>
                </a:solidFill>
                <a:latin typeface="+mj-ea"/>
                <a:hlinkClick r:id="rId8"/>
              </a:rPr>
              <a:t>cwnyx358@yahoo.co.jp</a:t>
            </a:r>
            <a:endParaRPr lang="en-US" altLang="ja-JP" b="1" dirty="0" smtClean="0">
              <a:solidFill>
                <a:srgbClr val="C00000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srgbClr val="C00000"/>
                </a:solidFill>
                <a:latin typeface="+mj-ea"/>
              </a:rPr>
              <a:t>☎</a:t>
            </a:r>
            <a:r>
              <a:rPr lang="en-US" altLang="ja-JP" b="1" dirty="0">
                <a:solidFill>
                  <a:srgbClr val="C00000"/>
                </a:solidFill>
                <a:latin typeface="+mj-ea"/>
              </a:rPr>
              <a:t>090-8817-5961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326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円/楕円 15"/>
          <p:cNvSpPr/>
          <p:nvPr/>
        </p:nvSpPr>
        <p:spPr>
          <a:xfrm>
            <a:off x="3335338" y="8326438"/>
            <a:ext cx="3111500" cy="168910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350514" y="1355105"/>
            <a:ext cx="7051585" cy="280076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800" b="1" dirty="0">
                <a:ln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秋の味覚　　　</a:t>
            </a:r>
            <a:endParaRPr lang="en-US" altLang="ja-JP" sz="6000" b="1" dirty="0">
              <a:ln/>
              <a:solidFill>
                <a:schemeClr val="accent2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800" b="1" dirty="0">
                <a:ln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素敵な出会い</a:t>
            </a:r>
            <a:endParaRPr lang="en-US" altLang="ja-JP" sz="8800" b="1" dirty="0">
              <a:ln/>
              <a:solidFill>
                <a:schemeClr val="accent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0" y="8304212"/>
            <a:ext cx="3252789" cy="137636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13317" name="図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4464">
            <a:off x="4355467" y="4733353"/>
            <a:ext cx="2220499" cy="150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図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3815" y="4777325"/>
            <a:ext cx="2312153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図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83994">
            <a:off x="248828" y="4857627"/>
            <a:ext cx="2000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正方形/長方形 9"/>
          <p:cNvSpPr>
            <a:spLocks noChangeArrowheads="1"/>
          </p:cNvSpPr>
          <p:nvPr/>
        </p:nvSpPr>
        <p:spPr bwMode="auto">
          <a:xfrm>
            <a:off x="3335338" y="8248111"/>
            <a:ext cx="3620737" cy="1477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b="1" i="1" dirty="0">
                <a:solidFill>
                  <a:srgbClr val="385723"/>
                </a:solidFill>
                <a:latin typeface="ＭＳ Ｐゴシック" charset="-128"/>
              </a:rPr>
              <a:t>　</a:t>
            </a:r>
            <a:r>
              <a:rPr lang="ja-JP" altLang="en-US" sz="1200" b="1" u="sng" dirty="0">
                <a:solidFill>
                  <a:srgbClr val="385723"/>
                </a:solidFill>
                <a:latin typeface="ＭＳ Ｐゴシック" charset="-128"/>
              </a:rPr>
              <a:t>◆お申込み・お問い合わせ</a:t>
            </a:r>
            <a:endParaRPr lang="en-US" altLang="ja-JP" sz="1200" b="1" u="sng" dirty="0">
              <a:solidFill>
                <a:srgbClr val="385723"/>
              </a:solidFill>
              <a:latin typeface="ＭＳ Ｐゴシック" charset="-128"/>
            </a:endParaRPr>
          </a:p>
          <a:p>
            <a:endParaRPr lang="en-US" altLang="ja-JP" sz="6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・朝日村役場　住民福祉課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（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0263-99-4102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）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・しあわせ信州朝日　会長　上條昭三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（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090-3431-8953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）　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・事務局メールアドレス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(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 </a:t>
            </a:r>
            <a:r>
              <a:rPr lang="en-US" altLang="ja-JP" sz="1200" b="1" dirty="0" err="1">
                <a:solidFill>
                  <a:srgbClr val="385723"/>
                </a:solidFill>
                <a:latin typeface="ＭＳ Ｐゴシック" charset="-128"/>
                <a:hlinkClick r:id="rId5"/>
              </a:rPr>
              <a:t>skamijo@go.tvm.ne.jp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 )</a:t>
            </a:r>
          </a:p>
        </p:txBody>
      </p:sp>
      <p:sp>
        <p:nvSpPr>
          <p:cNvPr id="13321" name="テキスト ボックス 10"/>
          <p:cNvSpPr txBox="1">
            <a:spLocks noChangeArrowheads="1"/>
          </p:cNvSpPr>
          <p:nvPr/>
        </p:nvSpPr>
        <p:spPr bwMode="auto">
          <a:xfrm rot="-158581">
            <a:off x="-320958" y="6342792"/>
            <a:ext cx="44402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・参加費： 男性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3000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円　女性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1000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ja-JP" altLang="en-US" sz="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・募集： 独身の男性女性　各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名まで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　・開催場所：朝日村古見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1286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中央公民館</a:t>
            </a:r>
            <a:endParaRPr lang="en-US" altLang="ja-JP" sz="6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6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※JR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塩尻駅⇔朝日村の送迎が必要な方は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　お申し込み時にご相談ください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15508" y="6359484"/>
            <a:ext cx="2785563" cy="1107996"/>
          </a:xfrm>
          <a:prstGeom prst="rect">
            <a:avLst/>
          </a:prstGeom>
          <a:noFill/>
          <a:ln w="50800"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◆日時◆</a:t>
            </a:r>
            <a:r>
              <a:rPr lang="ja-JP" altLang="en-US" sz="1600" b="1" i="1" dirty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平成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日（日）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分～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16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時頃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-350514" y="8304212"/>
            <a:ext cx="35946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松茸ご飯のおにぎり作り</a:t>
            </a:r>
            <a:endParaRPr lang="en-US" altLang="ja-JP" b="1" i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＆</a:t>
            </a:r>
            <a:endParaRPr lang="en-US" altLang="ja-JP" b="1" i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季節のきのこ鍋作り　体験♪</a:t>
            </a:r>
            <a:r>
              <a:rPr lang="ja-JP" altLang="en-US" sz="14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65755" y="7755668"/>
            <a:ext cx="6792245" cy="4924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朝日村で、素敵な出会いを探してみませんか♪</a:t>
            </a:r>
          </a:p>
        </p:txBody>
      </p:sp>
      <p:sp>
        <p:nvSpPr>
          <p:cNvPr id="2" name="円/楕円 1"/>
          <p:cNvSpPr/>
          <p:nvPr/>
        </p:nvSpPr>
        <p:spPr>
          <a:xfrm rot="230926">
            <a:off x="4591903" y="2473302"/>
            <a:ext cx="812894" cy="627869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</a:t>
            </a:r>
          </a:p>
        </p:txBody>
      </p:sp>
      <p:pic>
        <p:nvPicPr>
          <p:cNvPr id="13330" name="図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3062" y="867588"/>
            <a:ext cx="1618009" cy="1384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273197" y="844062"/>
            <a:ext cx="647470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信州朝日村　開村</a:t>
            </a:r>
            <a:r>
              <a:rPr lang="en-US" altLang="ja-JP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130</a:t>
            </a: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周年記念　</a:t>
            </a:r>
            <a:endParaRPr lang="en-US" altLang="ja-JP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</a:t>
            </a:r>
            <a:r>
              <a:rPr lang="ja-JP" altLang="en-US" sz="24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記念ピンバッジプレゼント！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53485" y="3970847"/>
            <a:ext cx="67666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しあわせ信州・朝日</a:t>
            </a:r>
            <a:r>
              <a:rPr lang="ja-JP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lang="en-US" altLang="ja-JP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回出会いイベント</a:t>
            </a:r>
            <a:endParaRPr lang="ja-JP" alt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191395" y="9825282"/>
            <a:ext cx="3613909" cy="164423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INR</a:t>
            </a:r>
            <a:r>
              <a:rPr lang="ja-JP" altLang="en-US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エージェント龍ヶ崎いわさき</a:t>
            </a:r>
            <a: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/>
            </a:r>
            <a:b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</a:b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http://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  <a:hlinkClick r:id="rId7" action="ppaction://hlinkpres?slideindex=1&amp;slidetitle="/>
              </a:rPr>
              <a:t>1122-kekkon.com</a:t>
            </a:r>
            <a:r>
              <a:rPr lang="en-US" altLang="ja-JP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b="1" dirty="0" smtClean="0">
                <a:solidFill>
                  <a:srgbClr val="C00000"/>
                </a:solidFill>
                <a:latin typeface="+mj-ea"/>
                <a:hlinkClick r:id="rId8"/>
              </a:rPr>
              <a:t>cwnyx358@yahoo.co.jp</a:t>
            </a:r>
            <a:endParaRPr lang="en-US" altLang="ja-JP" b="1" dirty="0" smtClean="0">
              <a:solidFill>
                <a:srgbClr val="C00000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srgbClr val="C00000"/>
                </a:solidFill>
                <a:latin typeface="+mj-ea"/>
              </a:rPr>
              <a:t>☎</a:t>
            </a:r>
            <a:r>
              <a:rPr lang="en-US" altLang="ja-JP" b="1" dirty="0">
                <a:solidFill>
                  <a:srgbClr val="C00000"/>
                </a:solidFill>
                <a:latin typeface="+mj-ea"/>
              </a:rPr>
              <a:t>090-8817-5961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3269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円/楕円 15"/>
          <p:cNvSpPr/>
          <p:nvPr/>
        </p:nvSpPr>
        <p:spPr>
          <a:xfrm>
            <a:off x="3335338" y="8326438"/>
            <a:ext cx="3111500" cy="168910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350514" y="1355105"/>
            <a:ext cx="7051585" cy="280076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800" b="1" dirty="0">
                <a:ln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秋の味覚　　　</a:t>
            </a:r>
            <a:endParaRPr lang="en-US" altLang="ja-JP" sz="6000" b="1" dirty="0">
              <a:ln/>
              <a:solidFill>
                <a:schemeClr val="accent2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800" b="1" dirty="0">
                <a:ln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素敵な出会い</a:t>
            </a:r>
            <a:endParaRPr lang="en-US" altLang="ja-JP" sz="8800" b="1" dirty="0">
              <a:ln/>
              <a:solidFill>
                <a:schemeClr val="accent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0" y="8248111"/>
            <a:ext cx="3252789" cy="137636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13317" name="図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4464">
            <a:off x="4355467" y="4733353"/>
            <a:ext cx="2220499" cy="150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図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3815" y="4777325"/>
            <a:ext cx="2312153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図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83994">
            <a:off x="248828" y="4857627"/>
            <a:ext cx="2000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正方形/長方形 9"/>
          <p:cNvSpPr>
            <a:spLocks noChangeArrowheads="1"/>
          </p:cNvSpPr>
          <p:nvPr/>
        </p:nvSpPr>
        <p:spPr bwMode="auto">
          <a:xfrm>
            <a:off x="3335338" y="8248111"/>
            <a:ext cx="3620737" cy="1477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b="1" i="1" dirty="0">
                <a:solidFill>
                  <a:srgbClr val="385723"/>
                </a:solidFill>
                <a:latin typeface="ＭＳ Ｐゴシック" charset="-128"/>
              </a:rPr>
              <a:t>　</a:t>
            </a:r>
            <a:r>
              <a:rPr lang="ja-JP" altLang="en-US" sz="1200" b="1" u="sng" dirty="0">
                <a:solidFill>
                  <a:srgbClr val="385723"/>
                </a:solidFill>
                <a:latin typeface="ＭＳ Ｐゴシック" charset="-128"/>
              </a:rPr>
              <a:t>◆お申込み・お問い合わせ</a:t>
            </a:r>
            <a:endParaRPr lang="en-US" altLang="ja-JP" sz="1200" b="1" u="sng" dirty="0">
              <a:solidFill>
                <a:srgbClr val="385723"/>
              </a:solidFill>
              <a:latin typeface="ＭＳ Ｐゴシック" charset="-128"/>
            </a:endParaRPr>
          </a:p>
          <a:p>
            <a:endParaRPr lang="en-US" altLang="ja-JP" sz="6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・朝日村役場　住民福祉課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（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0263-99-4102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）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・しあわせ信州朝日　会長　上條昭三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（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090-3431-8953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）　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・事務局メールアドレス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(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 </a:t>
            </a:r>
            <a:r>
              <a:rPr lang="en-US" altLang="ja-JP" sz="1200" b="1" dirty="0" err="1">
                <a:solidFill>
                  <a:srgbClr val="385723"/>
                </a:solidFill>
                <a:latin typeface="ＭＳ Ｐゴシック" charset="-128"/>
                <a:hlinkClick r:id="rId5"/>
              </a:rPr>
              <a:t>skamijo@go.tvm.ne.jp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 )</a:t>
            </a:r>
          </a:p>
        </p:txBody>
      </p:sp>
      <p:sp>
        <p:nvSpPr>
          <p:cNvPr id="13321" name="テキスト ボックス 10"/>
          <p:cNvSpPr txBox="1">
            <a:spLocks noChangeArrowheads="1"/>
          </p:cNvSpPr>
          <p:nvPr/>
        </p:nvSpPr>
        <p:spPr bwMode="auto">
          <a:xfrm rot="-158581">
            <a:off x="-320958" y="6342792"/>
            <a:ext cx="44402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・参加費： 男性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3000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円　女性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1000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ja-JP" altLang="en-US" sz="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・募集： 独身の男性女性　各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名まで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　・開催場所：朝日村古見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1286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中央公民館</a:t>
            </a:r>
            <a:endParaRPr lang="en-US" altLang="ja-JP" sz="6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6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※JR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塩尻駅⇔朝日村の送迎が必要な方は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　お申し込み時にご相談ください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15508" y="6359484"/>
            <a:ext cx="2785563" cy="1107996"/>
          </a:xfrm>
          <a:prstGeom prst="rect">
            <a:avLst/>
          </a:prstGeom>
          <a:noFill/>
          <a:ln w="50800"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◆日時◆</a:t>
            </a:r>
            <a:r>
              <a:rPr lang="ja-JP" altLang="en-US" sz="1600" b="1" i="1" dirty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平成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日（日）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分～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16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時頃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-350514" y="8304212"/>
            <a:ext cx="35946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松茸ご飯のおにぎり作り</a:t>
            </a:r>
            <a:endParaRPr lang="en-US" altLang="ja-JP" b="1" i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＆</a:t>
            </a:r>
            <a:endParaRPr lang="en-US" altLang="ja-JP" b="1" i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季節のきのこ鍋作り　体験♪</a:t>
            </a:r>
            <a:r>
              <a:rPr lang="ja-JP" altLang="en-US" sz="14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65755" y="7755668"/>
            <a:ext cx="6792245" cy="4924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朝日村で、素敵な出会いを探してみませんか♪</a:t>
            </a:r>
          </a:p>
        </p:txBody>
      </p:sp>
      <p:sp>
        <p:nvSpPr>
          <p:cNvPr id="2" name="円/楕円 1"/>
          <p:cNvSpPr/>
          <p:nvPr/>
        </p:nvSpPr>
        <p:spPr>
          <a:xfrm rot="230926">
            <a:off x="4591903" y="2473302"/>
            <a:ext cx="812894" cy="627869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</a:t>
            </a:r>
          </a:p>
        </p:txBody>
      </p:sp>
      <p:pic>
        <p:nvPicPr>
          <p:cNvPr id="13330" name="図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3062" y="867588"/>
            <a:ext cx="1618009" cy="1384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273197" y="844062"/>
            <a:ext cx="647470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信州朝日村　開村</a:t>
            </a:r>
            <a:r>
              <a:rPr lang="en-US" altLang="ja-JP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130</a:t>
            </a: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周年記念　</a:t>
            </a:r>
            <a:endParaRPr lang="en-US" altLang="ja-JP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</a:t>
            </a:r>
            <a:r>
              <a:rPr lang="ja-JP" altLang="en-US" sz="24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記念ピンバッジプレゼント！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53485" y="3970847"/>
            <a:ext cx="67666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しあわせ信州・朝日</a:t>
            </a:r>
            <a:r>
              <a:rPr lang="ja-JP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lang="en-US" altLang="ja-JP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回出会いイベント</a:t>
            </a:r>
            <a:endParaRPr lang="ja-JP" alt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191395" y="9825282"/>
            <a:ext cx="3613909" cy="164423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INR</a:t>
            </a:r>
            <a:r>
              <a:rPr lang="ja-JP" altLang="en-US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エージェント龍ヶ崎いわさき</a:t>
            </a:r>
            <a: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/>
            </a:r>
            <a:b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</a:b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http://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  <a:hlinkClick r:id="rId7" action="ppaction://hlinkpres?slideindex=1&amp;slidetitle="/>
              </a:rPr>
              <a:t>1122-kekkon.com</a:t>
            </a:r>
            <a:r>
              <a:rPr lang="en-US" altLang="ja-JP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b="1" dirty="0" smtClean="0">
                <a:solidFill>
                  <a:srgbClr val="C00000"/>
                </a:solidFill>
                <a:latin typeface="+mj-ea"/>
                <a:hlinkClick r:id="rId8"/>
              </a:rPr>
              <a:t>cwnyx358@yahoo.co.jp</a:t>
            </a:r>
            <a:endParaRPr lang="en-US" altLang="ja-JP" b="1" dirty="0" smtClean="0">
              <a:solidFill>
                <a:srgbClr val="C00000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srgbClr val="C00000"/>
                </a:solidFill>
                <a:latin typeface="+mj-ea"/>
              </a:rPr>
              <a:t>☎</a:t>
            </a:r>
            <a:r>
              <a:rPr lang="en-US" altLang="ja-JP" b="1" dirty="0">
                <a:solidFill>
                  <a:srgbClr val="C00000"/>
                </a:solidFill>
                <a:latin typeface="+mj-ea"/>
              </a:rPr>
              <a:t>090-8817-5961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326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円/楕円 15"/>
          <p:cNvSpPr/>
          <p:nvPr/>
        </p:nvSpPr>
        <p:spPr>
          <a:xfrm>
            <a:off x="3335338" y="8326438"/>
            <a:ext cx="3111500" cy="168910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350514" y="1355105"/>
            <a:ext cx="7051585" cy="280076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800" b="1" dirty="0">
                <a:ln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秋の味覚　　　</a:t>
            </a:r>
            <a:endParaRPr lang="en-US" altLang="ja-JP" sz="6000" b="1" dirty="0">
              <a:ln/>
              <a:solidFill>
                <a:schemeClr val="accent2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800" b="1" dirty="0">
                <a:ln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素敵な出会い</a:t>
            </a:r>
            <a:endParaRPr lang="en-US" altLang="ja-JP" sz="8800" b="1" dirty="0">
              <a:ln/>
              <a:solidFill>
                <a:schemeClr val="accent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0" y="8304212"/>
            <a:ext cx="3252789" cy="137636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13317" name="図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4464">
            <a:off x="4355467" y="4733353"/>
            <a:ext cx="2220499" cy="150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図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3815" y="4777325"/>
            <a:ext cx="2312153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図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83994">
            <a:off x="248828" y="4857627"/>
            <a:ext cx="2000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正方形/長方形 9"/>
          <p:cNvSpPr>
            <a:spLocks noChangeArrowheads="1"/>
          </p:cNvSpPr>
          <p:nvPr/>
        </p:nvSpPr>
        <p:spPr bwMode="auto">
          <a:xfrm>
            <a:off x="3335338" y="8248111"/>
            <a:ext cx="3620737" cy="1477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b="1" i="1" dirty="0">
                <a:solidFill>
                  <a:srgbClr val="385723"/>
                </a:solidFill>
                <a:latin typeface="ＭＳ Ｐゴシック" charset="-128"/>
              </a:rPr>
              <a:t>　</a:t>
            </a:r>
            <a:r>
              <a:rPr lang="ja-JP" altLang="en-US" sz="1200" b="1" u="sng" dirty="0">
                <a:solidFill>
                  <a:srgbClr val="385723"/>
                </a:solidFill>
                <a:latin typeface="ＭＳ Ｐゴシック" charset="-128"/>
              </a:rPr>
              <a:t>◆お申込み・お問い合わせ</a:t>
            </a:r>
            <a:endParaRPr lang="en-US" altLang="ja-JP" sz="1200" b="1" u="sng" dirty="0">
              <a:solidFill>
                <a:srgbClr val="385723"/>
              </a:solidFill>
              <a:latin typeface="ＭＳ Ｐゴシック" charset="-128"/>
            </a:endParaRPr>
          </a:p>
          <a:p>
            <a:endParaRPr lang="en-US" altLang="ja-JP" sz="6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・朝日村役場　住民福祉課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（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0263-99-4102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）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・しあわせ信州朝日　会長　上條昭三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（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090-3431-8953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）　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・事務局メールアドレス</a:t>
            </a:r>
            <a:endParaRPr lang="en-US" altLang="ja-JP" sz="1200" b="1" dirty="0">
              <a:solidFill>
                <a:srgbClr val="385723"/>
              </a:solidFill>
              <a:latin typeface="ＭＳ Ｐゴシック" charset="-128"/>
            </a:endParaRPr>
          </a:p>
          <a:p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　　　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(</a:t>
            </a:r>
            <a:r>
              <a:rPr lang="ja-JP" altLang="en-US" sz="1200" b="1" dirty="0">
                <a:solidFill>
                  <a:srgbClr val="385723"/>
                </a:solidFill>
                <a:latin typeface="ＭＳ Ｐゴシック" charset="-128"/>
              </a:rPr>
              <a:t> </a:t>
            </a:r>
            <a:r>
              <a:rPr lang="en-US" altLang="ja-JP" sz="1200" b="1" dirty="0" err="1">
                <a:solidFill>
                  <a:srgbClr val="385723"/>
                </a:solidFill>
                <a:latin typeface="ＭＳ Ｐゴシック" charset="-128"/>
                <a:hlinkClick r:id="rId5"/>
              </a:rPr>
              <a:t>skamijo@go.tvm.ne.jp</a:t>
            </a:r>
            <a:r>
              <a:rPr lang="en-US" altLang="ja-JP" sz="1200" b="1" dirty="0">
                <a:solidFill>
                  <a:srgbClr val="385723"/>
                </a:solidFill>
                <a:latin typeface="ＭＳ Ｐゴシック" charset="-128"/>
              </a:rPr>
              <a:t> )</a:t>
            </a:r>
          </a:p>
        </p:txBody>
      </p:sp>
      <p:sp>
        <p:nvSpPr>
          <p:cNvPr id="13321" name="テキスト ボックス 10"/>
          <p:cNvSpPr txBox="1">
            <a:spLocks noChangeArrowheads="1"/>
          </p:cNvSpPr>
          <p:nvPr/>
        </p:nvSpPr>
        <p:spPr bwMode="auto">
          <a:xfrm rot="-158581">
            <a:off x="-320958" y="6342792"/>
            <a:ext cx="44402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・参加費： 男性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3000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円　女性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1000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ja-JP" altLang="en-US" sz="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・募集： 独身の男性女性　各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名まで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　・開催場所：朝日村古見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1286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中央公民館</a:t>
            </a:r>
            <a:endParaRPr lang="en-US" altLang="ja-JP" sz="600" b="1" i="1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6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en-US" altLang="ja-JP" sz="1400" b="1" i="1">
                <a:latin typeface="HG丸ｺﾞｼｯｸM-PRO" pitchFamily="50" charset="-128"/>
                <a:ea typeface="HG丸ｺﾞｼｯｸM-PRO" pitchFamily="50" charset="-128"/>
              </a:rPr>
              <a:t>※JR</a:t>
            </a:r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塩尻駅⇔朝日村の送迎が必要な方は</a:t>
            </a:r>
            <a:endParaRPr lang="en-US" altLang="ja-JP" sz="1400" b="1" i="1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i="1">
                <a:latin typeface="HG丸ｺﾞｼｯｸM-PRO" pitchFamily="50" charset="-128"/>
                <a:ea typeface="HG丸ｺﾞｼｯｸM-PRO" pitchFamily="50" charset="-128"/>
              </a:rPr>
              <a:t>　　　お申し込み時にご相談ください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15508" y="6359484"/>
            <a:ext cx="2785563" cy="1107996"/>
          </a:xfrm>
          <a:prstGeom prst="rect">
            <a:avLst/>
          </a:prstGeom>
          <a:noFill/>
          <a:ln w="50800"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◆日時◆</a:t>
            </a:r>
            <a:r>
              <a:rPr lang="ja-JP" altLang="en-US" sz="1600" b="1" i="1" dirty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平成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日（日）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分～</a:t>
            </a:r>
            <a:r>
              <a:rPr lang="en-US" altLang="ja-JP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16</a:t>
            </a:r>
            <a:r>
              <a:rPr lang="ja-JP" altLang="en-US" sz="1600" i="1" dirty="0">
                <a:ln w="0"/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時頃</a:t>
            </a:r>
            <a:endParaRPr lang="en-US" altLang="ja-JP" sz="1600" i="1" dirty="0">
              <a:ln w="0"/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-350514" y="8304212"/>
            <a:ext cx="35946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松茸ご飯のおにぎり作り</a:t>
            </a:r>
            <a:endParaRPr lang="en-US" altLang="ja-JP" b="1" i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＆</a:t>
            </a:r>
            <a:endParaRPr lang="en-US" altLang="ja-JP" b="1" i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季節のきのこ鍋作り　体験♪</a:t>
            </a:r>
            <a:r>
              <a:rPr lang="ja-JP" altLang="en-US" sz="14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65755" y="7755668"/>
            <a:ext cx="6792245" cy="4924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朝日村で、素敵な出会いを探してみませんか♪</a:t>
            </a:r>
          </a:p>
        </p:txBody>
      </p:sp>
      <p:sp>
        <p:nvSpPr>
          <p:cNvPr id="2" name="円/楕円 1"/>
          <p:cNvSpPr/>
          <p:nvPr/>
        </p:nvSpPr>
        <p:spPr>
          <a:xfrm rot="230926">
            <a:off x="4591903" y="2473302"/>
            <a:ext cx="812894" cy="627869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</a:t>
            </a:r>
          </a:p>
        </p:txBody>
      </p:sp>
      <p:pic>
        <p:nvPicPr>
          <p:cNvPr id="13330" name="図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3062" y="867588"/>
            <a:ext cx="1618009" cy="1384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273197" y="844062"/>
            <a:ext cx="647470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信州朝日村　開村</a:t>
            </a:r>
            <a:r>
              <a:rPr lang="en-US" altLang="ja-JP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130</a:t>
            </a: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周年記念　</a:t>
            </a:r>
            <a:endParaRPr lang="en-US" altLang="ja-JP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</a:t>
            </a:r>
            <a:r>
              <a:rPr lang="ja-JP" altLang="en-US" sz="24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記念ピンバッジプレゼント！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53485" y="3970847"/>
            <a:ext cx="67666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しあわせ信州・朝日</a:t>
            </a:r>
            <a:r>
              <a:rPr lang="ja-JP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lang="en-US" altLang="ja-JP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回出会いイベント</a:t>
            </a:r>
            <a:endParaRPr lang="ja-JP" alt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191395" y="9825282"/>
            <a:ext cx="3613909" cy="164423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INR</a:t>
            </a:r>
            <a:r>
              <a:rPr lang="ja-JP" altLang="en-US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エージェント龍ヶ崎いわさき</a:t>
            </a:r>
            <a: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/>
            </a:r>
            <a:br>
              <a:rPr lang="en-US" altLang="ja-JP" dirty="0">
                <a:solidFill>
                  <a:srgbClr val="00B05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</a:b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http://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  <a:hlinkClick r:id="rId7" action="ppaction://hlinkpres?slideindex=1&amp;slidetitle="/>
              </a:rPr>
              <a:t>1122-kekkon.com</a:t>
            </a:r>
            <a:r>
              <a:rPr lang="en-US" altLang="ja-JP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b="1" dirty="0" smtClean="0">
                <a:solidFill>
                  <a:srgbClr val="C00000"/>
                </a:solidFill>
                <a:latin typeface="+mj-ea"/>
                <a:hlinkClick r:id="rId8"/>
              </a:rPr>
              <a:t>cwnyx358@yahoo.co.jp</a:t>
            </a:r>
            <a:endParaRPr lang="en-US" altLang="ja-JP" b="1" dirty="0" smtClean="0">
              <a:solidFill>
                <a:srgbClr val="C00000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srgbClr val="C00000"/>
                </a:solidFill>
                <a:latin typeface="+mj-ea"/>
              </a:rPr>
              <a:t>☎</a:t>
            </a:r>
            <a:r>
              <a:rPr lang="en-US" altLang="ja-JP" b="1" dirty="0">
                <a:solidFill>
                  <a:srgbClr val="C00000"/>
                </a:solidFill>
                <a:latin typeface="+mj-ea"/>
              </a:rPr>
              <a:t>090-8817-5961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3269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2949</TotalTime>
  <Words>198</Words>
  <Application>Microsoft Office PowerPoint</Application>
  <PresentationFormat>ユーザー設定</PresentationFormat>
  <Paragraphs>199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坂本 聖2</dc:creator>
  <cp:lastModifiedBy>INRエージェント龍ヶ崎岩崎</cp:lastModifiedBy>
  <cp:revision>52</cp:revision>
  <cp:lastPrinted>2018-07-15T02:10:00Z</cp:lastPrinted>
  <dcterms:created xsi:type="dcterms:W3CDTF">2018-06-12T00:18:37Z</dcterms:created>
  <dcterms:modified xsi:type="dcterms:W3CDTF">2018-07-16T08:39:17Z</dcterms:modified>
</cp:coreProperties>
</file>